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14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  <p:sldMasterId id="2147483662" r:id="rId4"/>
    <p:sldMasterId id="2147483663" r:id="rId5"/>
    <p:sldMasterId id="2147483664" r:id="rId6"/>
    <p:sldMasterId id="2147483665" r:id="rId7"/>
    <p:sldMasterId id="2147483666" r:id="rId8"/>
    <p:sldMasterId id="2147483667" r:id="rId9"/>
    <p:sldMasterId id="2147483668" r:id="rId10"/>
    <p:sldMasterId id="2147483669" r:id="rId11"/>
    <p:sldMasterId id="2147483670" r:id="rId12"/>
    <p:sldMasterId id="2147483671" r:id="rId13"/>
    <p:sldMasterId id="2147483672" r:id="rId14"/>
    <p:sldMasterId id="2147483673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</p:sldIdLst>
  <p:sldSz cy="8229600" cx="14630400"/>
  <p:notesSz cx="8229600" cy="14630400"/>
  <p:embeddedFontLst>
    <p:embeddedFont>
      <p:font typeface="Corben"/>
      <p:regular r:id="rId29"/>
      <p:bold r:id="rId30"/>
    </p:embeddedFont>
    <p:embeddedFont>
      <p:font typeface="Nobil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4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1" Type="http://schemas.openxmlformats.org/officeDocument/2006/relationships/theme" Target="theme/theme8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Corben-regular.fntdata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font" Target="fonts/Nobile-regular.fntdata"/><Relationship Id="rId30" Type="http://schemas.openxmlformats.org/officeDocument/2006/relationships/font" Target="fonts/Corben-bold.fntdata"/><Relationship Id="rId11" Type="http://schemas.openxmlformats.org/officeDocument/2006/relationships/slideMaster" Target="slideMasters/slideMaster9.xml"/><Relationship Id="rId33" Type="http://schemas.openxmlformats.org/officeDocument/2006/relationships/font" Target="fonts/Nobile-italic.fntdata"/><Relationship Id="rId10" Type="http://schemas.openxmlformats.org/officeDocument/2006/relationships/slideMaster" Target="slideMasters/slideMaster8.xml"/><Relationship Id="rId32" Type="http://schemas.openxmlformats.org/officeDocument/2006/relationships/font" Target="fonts/Nobile-bold.fntdata"/><Relationship Id="rId13" Type="http://schemas.openxmlformats.org/officeDocument/2006/relationships/slideMaster" Target="slideMasters/slideMaster11.xml"/><Relationship Id="rId12" Type="http://schemas.openxmlformats.org/officeDocument/2006/relationships/slideMaster" Target="slideMasters/slideMaster10.xml"/><Relationship Id="rId34" Type="http://schemas.openxmlformats.org/officeDocument/2006/relationships/font" Target="fonts/Nobile-boldItalic.fntdata"/><Relationship Id="rId15" Type="http://schemas.openxmlformats.org/officeDocument/2006/relationships/slideMaster" Target="slideMasters/slideMaster13.xml"/><Relationship Id="rId14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9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8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<Relationship Id="rId5" Type="http://schemas.openxmlformats.org/officeDocument/2006/relationships/theme" Target="../theme/theme13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<Relationship Id="rId5" Type="http://schemas.openxmlformats.org/officeDocument/2006/relationships/theme" Target="../theme/theme11.x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5" Type="http://schemas.openxmlformats.org/officeDocument/2006/relationships/theme" Target="../theme/theme12.xml"/></Relationships>
</file>

<file path=ppt/slideMasters/_rels/slideMaster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5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9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<Relationship Id="rId5" Type="http://schemas.openxmlformats.org/officeDocument/2006/relationships/theme" Target="../theme/theme5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<Relationship Id="rId5" Type="http://schemas.openxmlformats.org/officeDocument/2006/relationships/theme" Target="../theme/theme10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4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1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" name="Google Shape;12;p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5" name="Google Shape;7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2" name="Google Shape;82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9" name="Google Shape;89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" name="Google Shape;19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" name="Google Shape;24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" name="Google Shape;26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0" name="Google Shape;40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" name="Google Shape;45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7" name="Google Shape;4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4" name="Google Shape;54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1" name="Google Shape;61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" name="Google Shape;68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7"/>
          <p:cNvSpPr/>
          <p:nvPr/>
        </p:nvSpPr>
        <p:spPr>
          <a:xfrm>
            <a:off x="793800" y="2609280"/>
            <a:ext cx="587628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5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Programação Paralela</a:t>
            </a:r>
            <a:endParaRPr b="0" sz="44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4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4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4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7"/>
          <p:cNvSpPr/>
          <p:nvPr/>
        </p:nvSpPr>
        <p:spPr>
          <a:xfrm>
            <a:off x="793800" y="3658320"/>
            <a:ext cx="75560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7"/>
          <p:cNvSpPr/>
          <p:nvPr/>
        </p:nvSpPr>
        <p:spPr>
          <a:xfrm>
            <a:off x="793800" y="4276440"/>
            <a:ext cx="75560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João Vitor Branquinho</a:t>
            </a:r>
            <a:endParaRPr b="0" sz="17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7"/>
          <p:cNvSpPr/>
          <p:nvPr/>
        </p:nvSpPr>
        <p:spPr>
          <a:xfrm>
            <a:off x="793800" y="4894560"/>
            <a:ext cx="755604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Bruno Locha Gomes Oliveira</a:t>
            </a:r>
            <a:endParaRPr b="0" sz="17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/>
          <p:nvPr/>
        </p:nvSpPr>
        <p:spPr>
          <a:xfrm>
            <a:off x="583560" y="459720"/>
            <a:ext cx="4169160" cy="52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4" name="Google Shape;2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85" y="1804825"/>
            <a:ext cx="7189919" cy="568403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/>
          <p:nvPr/>
        </p:nvSpPr>
        <p:spPr>
          <a:xfrm>
            <a:off x="583560" y="7290720"/>
            <a:ext cx="2501280" cy="31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6"/>
          <p:cNvSpPr/>
          <p:nvPr/>
        </p:nvSpPr>
        <p:spPr>
          <a:xfrm>
            <a:off x="9718873" y="1759225"/>
            <a:ext cx="4266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strike="noStrike">
                <a:solidFill>
                  <a:srgbClr val="1B1B27"/>
                </a:solidFill>
                <a:latin typeface="Nobile"/>
                <a:ea typeface="Nobile"/>
                <a:cs typeface="Nobile"/>
                <a:sym typeface="Nobile"/>
              </a:rPr>
              <a:t>mestre envia o tamanho e o pedaço do vetor via MPI_Isend</a:t>
            </a:r>
            <a:endParaRPr sz="2050" strike="noStrike">
              <a:solidFill>
                <a:srgbClr val="000000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207" name="Google Shape;207;p36"/>
          <p:cNvSpPr/>
          <p:nvPr/>
        </p:nvSpPr>
        <p:spPr>
          <a:xfrm>
            <a:off x="9718873" y="2707463"/>
            <a:ext cx="4266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slaves recebem seus respectivos pedaços do vetor </a:t>
            </a:r>
            <a:r>
              <a:rPr lang="en-US" sz="20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cada processo realiza seus cálculos localmente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/>
          <p:nvPr/>
        </p:nvSpPr>
        <p:spPr>
          <a:xfrm>
            <a:off x="722880" y="568080"/>
            <a:ext cx="5163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5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Enunciado </a:t>
            </a:r>
            <a:r>
              <a:rPr lang="en-US" sz="40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</a:t>
            </a:r>
            <a:r>
              <a:rPr b="0" lang="en-US" sz="405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)</a:t>
            </a:r>
            <a:endParaRPr b="0" sz="4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524160" y="412560"/>
            <a:ext cx="3742200" cy="46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9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6" name="Google Shape;21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85" y="1869870"/>
            <a:ext cx="6903000" cy="549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/>
          <p:nvPr/>
        </p:nvSpPr>
        <p:spPr>
          <a:xfrm>
            <a:off x="524160" y="6937560"/>
            <a:ext cx="10513440" cy="23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9927955" y="1869875"/>
            <a:ext cx="41742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Mestre recebe o resultado de todos os processos, consolida tudo e printa em tela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524160" y="7536240"/>
            <a:ext cx="2245320" cy="28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/>
          <p:nvPr/>
        </p:nvSpPr>
        <p:spPr>
          <a:xfrm>
            <a:off x="722880" y="568080"/>
            <a:ext cx="5163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5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Enunciado </a:t>
            </a:r>
            <a:r>
              <a:rPr lang="en-US" sz="40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</a:t>
            </a:r>
            <a:r>
              <a:rPr b="0" lang="en-US" sz="405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)</a:t>
            </a:r>
            <a:endParaRPr b="0" sz="4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/>
          <p:nvPr/>
        </p:nvSpPr>
        <p:spPr>
          <a:xfrm>
            <a:off x="773640" y="608040"/>
            <a:ext cx="5527080" cy="690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3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8" name="Google Shape;2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65" y="1829150"/>
            <a:ext cx="10085398" cy="431748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/>
          <p:nvPr/>
        </p:nvSpPr>
        <p:spPr>
          <a:xfrm>
            <a:off x="773640" y="6445440"/>
            <a:ext cx="10085400" cy="35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8"/>
          <p:cNvSpPr/>
          <p:nvPr/>
        </p:nvSpPr>
        <p:spPr>
          <a:xfrm>
            <a:off x="11406600" y="1829160"/>
            <a:ext cx="2457000" cy="707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10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Slaves enviam resultado</a:t>
            </a:r>
            <a:endParaRPr b="0" sz="2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8"/>
          <p:cNvSpPr/>
          <p:nvPr/>
        </p:nvSpPr>
        <p:spPr>
          <a:xfrm>
            <a:off x="11406600" y="2735640"/>
            <a:ext cx="2457000" cy="35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8"/>
          <p:cNvSpPr/>
          <p:nvPr/>
        </p:nvSpPr>
        <p:spPr>
          <a:xfrm>
            <a:off x="11406600" y="3288240"/>
            <a:ext cx="2457000" cy="707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10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Ao final, libera memória e finaliza MPI</a:t>
            </a:r>
            <a:endParaRPr b="0" sz="2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8"/>
          <p:cNvSpPr/>
          <p:nvPr/>
        </p:nvSpPr>
        <p:spPr>
          <a:xfrm>
            <a:off x="773640" y="7329600"/>
            <a:ext cx="331596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/>
          <p:cNvSpPr/>
          <p:nvPr/>
        </p:nvSpPr>
        <p:spPr>
          <a:xfrm>
            <a:off x="722880" y="568080"/>
            <a:ext cx="5163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5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Enunciado </a:t>
            </a:r>
            <a:r>
              <a:rPr lang="en-US" sz="40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</a:t>
            </a:r>
            <a:r>
              <a:rPr b="0" lang="en-US" sz="405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)</a:t>
            </a:r>
            <a:endParaRPr b="0" sz="4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/>
          <p:nvPr/>
        </p:nvSpPr>
        <p:spPr>
          <a:xfrm>
            <a:off x="750240" y="589320"/>
            <a:ext cx="5357520" cy="6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20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Enunciado a)</a:t>
            </a:r>
            <a:endParaRPr b="0" sz="4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1" name="Google Shape;1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240" y="1821600"/>
            <a:ext cx="9033840" cy="4704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8"/>
          <p:cNvSpPr/>
          <p:nvPr/>
        </p:nvSpPr>
        <p:spPr>
          <a:xfrm>
            <a:off x="10314720" y="1773360"/>
            <a:ext cx="3572640" cy="274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Definimos enum de Roles para definirmos a função de cada processo.Definimos enum de Tags para etiquetarmos as mensagens sendo trocadas via MPI_Send e MPI_Recv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8"/>
          <p:cNvSpPr/>
          <p:nvPr/>
        </p:nvSpPr>
        <p:spPr>
          <a:xfrm>
            <a:off x="750240" y="7009200"/>
            <a:ext cx="131299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8"/>
          <p:cNvSpPr/>
          <p:nvPr/>
        </p:nvSpPr>
        <p:spPr>
          <a:xfrm>
            <a:off x="750240" y="7593120"/>
            <a:ext cx="131299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1680" y="7200000"/>
            <a:ext cx="2628720" cy="100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250" y="1954298"/>
            <a:ext cx="10187278" cy="38368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/>
          <p:cNvSpPr/>
          <p:nvPr/>
        </p:nvSpPr>
        <p:spPr>
          <a:xfrm>
            <a:off x="793800" y="6486840"/>
            <a:ext cx="3402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9"/>
          <p:cNvSpPr/>
          <p:nvPr/>
        </p:nvSpPr>
        <p:spPr>
          <a:xfrm>
            <a:off x="11519520" y="1954290"/>
            <a:ext cx="2301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Inicializações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/>
          <p:nvPr/>
        </p:nvSpPr>
        <p:spPr>
          <a:xfrm>
            <a:off x="750240" y="589320"/>
            <a:ext cx="53574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20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Enunciado a)</a:t>
            </a:r>
            <a:endParaRPr b="0" sz="4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800" y="1879550"/>
            <a:ext cx="7346162" cy="52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/>
          <p:nvPr/>
        </p:nvSpPr>
        <p:spPr>
          <a:xfrm>
            <a:off x="703800" y="6247440"/>
            <a:ext cx="8422560" cy="32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0"/>
          <p:cNvSpPr/>
          <p:nvPr/>
        </p:nvSpPr>
        <p:spPr>
          <a:xfrm>
            <a:off x="9681935" y="1879540"/>
            <a:ext cx="4308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Caso do processo mestre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0"/>
          <p:cNvSpPr/>
          <p:nvPr/>
        </p:nvSpPr>
        <p:spPr>
          <a:xfrm>
            <a:off x="9681935" y="2382100"/>
            <a:ext cx="4308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Inicializamos o vetor e a contagem do wall-clock-time.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0"/>
          <p:cNvSpPr/>
          <p:nvPr/>
        </p:nvSpPr>
        <p:spPr>
          <a:xfrm>
            <a:off x="9681935" y="3206500"/>
            <a:ext cx="4308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Enviamos as mensagens para cada slave (dest[i])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0"/>
          <p:cNvSpPr/>
          <p:nvPr/>
        </p:nvSpPr>
        <p:spPr>
          <a:xfrm>
            <a:off x="703800" y="7051680"/>
            <a:ext cx="502776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9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/>
          <p:nvPr/>
        </p:nvSpPr>
        <p:spPr>
          <a:xfrm>
            <a:off x="750240" y="589320"/>
            <a:ext cx="53574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20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Enunciado a)</a:t>
            </a:r>
            <a:endParaRPr b="0" sz="4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25" y="1818948"/>
            <a:ext cx="9507239" cy="38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/>
          <p:nvPr/>
        </p:nvSpPr>
        <p:spPr>
          <a:xfrm>
            <a:off x="10862640" y="1817640"/>
            <a:ext cx="298116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Ainda no caso do processo mestre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1"/>
          <p:cNvSpPr/>
          <p:nvPr/>
        </p:nvSpPr>
        <p:spPr>
          <a:xfrm>
            <a:off x="10862640" y="2747520"/>
            <a:ext cx="2981160" cy="145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Recebe as mensagens com os valores calculados e guarda nas variáveis certas  de acordo com o status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1"/>
          <p:cNvSpPr/>
          <p:nvPr/>
        </p:nvSpPr>
        <p:spPr>
          <a:xfrm>
            <a:off x="793800" y="6252840"/>
            <a:ext cx="130424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1"/>
          <p:cNvSpPr/>
          <p:nvPr/>
        </p:nvSpPr>
        <p:spPr>
          <a:xfrm>
            <a:off x="750240" y="589320"/>
            <a:ext cx="53574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20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Enunciado a)</a:t>
            </a:r>
            <a:endParaRPr b="0" sz="4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5" name="Google Shape;1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250" y="1798920"/>
            <a:ext cx="9371518" cy="3638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2"/>
          <p:cNvSpPr/>
          <p:nvPr/>
        </p:nvSpPr>
        <p:spPr>
          <a:xfrm>
            <a:off x="10692360" y="1798925"/>
            <a:ext cx="31173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Caso dos slaves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2"/>
          <p:cNvSpPr/>
          <p:nvPr/>
        </p:nvSpPr>
        <p:spPr>
          <a:xfrm>
            <a:off x="10692360" y="2365925"/>
            <a:ext cx="31173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Recebe seu papel (role)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2"/>
          <p:cNvSpPr/>
          <p:nvPr/>
        </p:nvSpPr>
        <p:spPr>
          <a:xfrm>
            <a:off x="10692360" y="2932925"/>
            <a:ext cx="31173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Aloca um buffer para processar o vetor recebido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2"/>
          <p:cNvSpPr/>
          <p:nvPr/>
        </p:nvSpPr>
        <p:spPr>
          <a:xfrm>
            <a:off x="1020600" y="6543720"/>
            <a:ext cx="226440" cy="1020240"/>
          </a:xfrm>
          <a:prstGeom prst="roundRect">
            <a:avLst>
              <a:gd fmla="val 42003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/>
          <p:nvPr/>
        </p:nvSpPr>
        <p:spPr>
          <a:xfrm>
            <a:off x="793800" y="6394680"/>
            <a:ext cx="680040" cy="680040"/>
          </a:xfrm>
          <a:prstGeom prst="roundRect">
            <a:avLst>
              <a:gd fmla="val 67192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1" name="Google Shape;16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080" y="6522480"/>
            <a:ext cx="339840" cy="4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/>
          <p:nvPr/>
        </p:nvSpPr>
        <p:spPr>
          <a:xfrm>
            <a:off x="1701000" y="643032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/>
          <p:nvPr/>
        </p:nvSpPr>
        <p:spPr>
          <a:xfrm>
            <a:off x="750240" y="589320"/>
            <a:ext cx="53574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20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Enunciado a)</a:t>
            </a:r>
            <a:endParaRPr b="0" sz="4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/>
          <p:nvPr/>
        </p:nvSpPr>
        <p:spPr>
          <a:xfrm>
            <a:off x="8763480" y="565920"/>
            <a:ext cx="5146200" cy="64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7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1" name="Google Shape;1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240" y="1756825"/>
            <a:ext cx="8830438" cy="536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/>
          <p:nvPr/>
        </p:nvSpPr>
        <p:spPr>
          <a:xfrm>
            <a:off x="6988320" y="7346520"/>
            <a:ext cx="3087360" cy="3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10578585" y="1756835"/>
            <a:ext cx="3331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Ainda no caso dos slaves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10578585" y="2271635"/>
            <a:ext cx="3331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 o vetor, realiza a operação a qual foi designado.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/>
          <p:nvPr/>
        </p:nvSpPr>
        <p:spPr>
          <a:xfrm>
            <a:off x="750240" y="589320"/>
            <a:ext cx="53574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20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Enunciado a)</a:t>
            </a:r>
            <a:endParaRPr b="0" sz="4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/>
          <p:nvPr/>
        </p:nvSpPr>
        <p:spPr>
          <a:xfrm>
            <a:off x="722880" y="568080"/>
            <a:ext cx="5163480" cy="64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5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Enunciado </a:t>
            </a:r>
            <a:r>
              <a:rPr lang="en-US" sz="40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</a:t>
            </a:r>
            <a:r>
              <a:rPr b="0" lang="en-US" sz="405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)</a:t>
            </a:r>
            <a:endParaRPr b="0" sz="4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3" name="Google Shape;1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80" y="1755360"/>
            <a:ext cx="9351360" cy="395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/>
          <p:nvPr/>
        </p:nvSpPr>
        <p:spPr>
          <a:xfrm>
            <a:off x="722880" y="5940360"/>
            <a:ext cx="9351360" cy="33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10586160" y="1708920"/>
            <a:ext cx="332856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10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Função utilitária para balancear a divisão das tarefas</a:t>
            </a:r>
            <a:endParaRPr b="0" sz="2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722880" y="6766560"/>
            <a:ext cx="516348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3" name="Google Shape;1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865" y="1674555"/>
            <a:ext cx="6813362" cy="6435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/>
          <p:nvPr/>
        </p:nvSpPr>
        <p:spPr>
          <a:xfrm>
            <a:off x="9561960" y="1674560"/>
            <a:ext cx="45249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50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Inicializações e distribuição das tarefas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5"/>
          <p:cNvSpPr/>
          <p:nvPr/>
        </p:nvSpPr>
        <p:spPr>
          <a:xfrm>
            <a:off x="516240" y="7394400"/>
            <a:ext cx="5089320" cy="63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722880" y="568080"/>
            <a:ext cx="5163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5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Enunciado </a:t>
            </a:r>
            <a:r>
              <a:rPr lang="en-US" sz="405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</a:t>
            </a:r>
            <a:r>
              <a:rPr b="0" lang="en-US" sz="4050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)</a:t>
            </a:r>
            <a:endParaRPr b="0" sz="4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